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10705731" r:id="rId3"/>
    <p:sldId id="10705757" r:id="rId4"/>
    <p:sldId id="10705754" r:id="rId5"/>
    <p:sldId id="10705760" r:id="rId6"/>
    <p:sldId id="10705753" r:id="rId7"/>
    <p:sldId id="10705756" r:id="rId8"/>
    <p:sldId id="10705758" r:id="rId9"/>
    <p:sldId id="283" r:id="rId10"/>
  </p:sldIdLst>
  <p:sldSz cx="12192000" cy="6858000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Untitled Section" id="{02B55403-A787-4B18-8286-C93E17427202}">
          <p14:sldIdLst>
            <p14:sldId id="256"/>
            <p14:sldId id="10705731"/>
            <p14:sldId id="10705757"/>
            <p14:sldId id="10705754"/>
            <p14:sldId id="10705760"/>
            <p14:sldId id="10705753"/>
            <p14:sldId id="10705756"/>
            <p14:sldId id="10705758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iFbrQ0I+jYU7tTtEJ2a4Tst2Db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4A53C67-6629-4B91-98F9-CEB0731F7E2F}">
  <a:tblStyle styleId="{84A53C67-6629-4B91-98F9-CEB0731F7E2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4F973F6-2D7D-4266-AA15-06459E9B564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42" Type="http://customschemas.google.com/relationships/presentationmetadata" Target="metadata"/><Relationship Id="rId7" Type="http://schemas.openxmlformats.org/officeDocument/2006/relationships/slide" Target="slides/slide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New%20Microsoft%20Excel%20Workshe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p\Desktop\New%20Microsoft%20Excel%20Workshe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Sheet1!$C$3</c:f>
              <c:strCache>
                <c:ptCount val="1"/>
                <c:pt idx="0">
                  <c:v>IC (GW) Sep 30, 2025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5D8-41D2-8AA1-87E04F52CF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5D8-41D2-8AA1-87E04F52CF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5D8-41D2-8AA1-87E04F52CF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(Sheet1!$B$4:$B$5,Sheet1!$B$7)</c:f>
              <c:strCache>
                <c:ptCount val="3"/>
                <c:pt idx="0">
                  <c:v>Solar</c:v>
                </c:pt>
                <c:pt idx="1">
                  <c:v>Wind</c:v>
                </c:pt>
                <c:pt idx="2">
                  <c:v>Non-WS</c:v>
                </c:pt>
              </c:strCache>
              <c:extLst/>
            </c:strRef>
          </c:cat>
          <c:val>
            <c:numRef>
              <c:f>(Sheet1!$C$4:$C$5,Sheet1!$C$7)</c:f>
              <c:numCache>
                <c:formatCode>General</c:formatCode>
                <c:ptCount val="3"/>
                <c:pt idx="0">
                  <c:v>127.33</c:v>
                </c:pt>
                <c:pt idx="1">
                  <c:v>53.12</c:v>
                </c:pt>
                <c:pt idx="2">
                  <c:v>320.44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D5D8-41D2-8AA1-87E04F52CF11}"/>
            </c:ext>
          </c:extLst>
        </c:ser>
        <c:ser>
          <c:idx val="1"/>
          <c:order val="1"/>
          <c:tx>
            <c:strRef>
              <c:f>Sheet1!$D$3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D5D8-41D2-8AA1-87E04F52CF1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D5D8-41D2-8AA1-87E04F52CF1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D5D8-41D2-8AA1-87E04F52CF1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(Sheet1!$B$4:$B$5,Sheet1!$B$7)</c:f>
              <c:strCache>
                <c:ptCount val="3"/>
                <c:pt idx="0">
                  <c:v>Solar</c:v>
                </c:pt>
                <c:pt idx="1">
                  <c:v>Wind</c:v>
                </c:pt>
                <c:pt idx="2">
                  <c:v>Non-WS</c:v>
                </c:pt>
              </c:strCache>
              <c:extLst/>
            </c:strRef>
          </c:cat>
          <c:val>
            <c:numRef>
              <c:f>(Sheet1!$D$4:$D$5,Sheet1!$D$7)</c:f>
              <c:numCache>
                <c:formatCode>0.00%</c:formatCode>
                <c:ptCount val="3"/>
                <c:pt idx="0">
                  <c:v>0.25420751063107666</c:v>
                </c:pt>
                <c:pt idx="1">
                  <c:v>0.10605122881271337</c:v>
                </c:pt>
                <c:pt idx="2">
                  <c:v>0.63974126055620995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D-D5D8-41D2-8AA1-87E04F52CF11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Sheet1!$C$21</c:f>
              <c:strCache>
                <c:ptCount val="1"/>
                <c:pt idx="0">
                  <c:v>IC (GW) 2030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CCA-4C01-9E47-DC571D4558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CCA-4C01-9E47-DC571D4558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CCA-4C01-9E47-DC571D4558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(Sheet1!$B$22:$B$23,Sheet1!$B$25)</c:f>
              <c:strCache>
                <c:ptCount val="3"/>
                <c:pt idx="0">
                  <c:v>Solar</c:v>
                </c:pt>
                <c:pt idx="1">
                  <c:v>Wind</c:v>
                </c:pt>
                <c:pt idx="2">
                  <c:v>Non-WS</c:v>
                </c:pt>
              </c:strCache>
              <c:extLst/>
            </c:strRef>
          </c:cat>
          <c:val>
            <c:numRef>
              <c:f>(Sheet1!$C$22:$C$23,Sheet1!$C$25)</c:f>
              <c:numCache>
                <c:formatCode>General</c:formatCode>
                <c:ptCount val="3"/>
                <c:pt idx="0">
                  <c:v>292.57</c:v>
                </c:pt>
                <c:pt idx="1">
                  <c:v>99.89</c:v>
                </c:pt>
                <c:pt idx="2">
                  <c:v>384.65000000000003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6-0CCA-4C01-9E47-DC571D455896}"/>
            </c:ext>
          </c:extLst>
        </c:ser>
        <c:ser>
          <c:idx val="1"/>
          <c:order val="1"/>
          <c:tx>
            <c:strRef>
              <c:f>Sheet1!$D$21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0CCA-4C01-9E47-DC571D4558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0CCA-4C01-9E47-DC571D4558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0CCA-4C01-9E47-DC571D4558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(Sheet1!$B$22:$B$23,Sheet1!$B$25)</c:f>
              <c:strCache>
                <c:ptCount val="3"/>
                <c:pt idx="0">
                  <c:v>Solar</c:v>
                </c:pt>
                <c:pt idx="1">
                  <c:v>Wind</c:v>
                </c:pt>
                <c:pt idx="2">
                  <c:v>Non-WS</c:v>
                </c:pt>
              </c:strCache>
              <c:extLst/>
            </c:strRef>
          </c:cat>
          <c:val>
            <c:numRef>
              <c:f>(Sheet1!$D$22:$D$23,Sheet1!$D$25)</c:f>
              <c:numCache>
                <c:formatCode>0.00%</c:formatCode>
                <c:ptCount val="3"/>
                <c:pt idx="0">
                  <c:v>0.5841003014633952</c:v>
                </c:pt>
                <c:pt idx="1">
                  <c:v>0.19942502345824434</c:v>
                </c:pt>
                <c:pt idx="2">
                  <c:v>0.76793307911916797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D-0CCA-4C01-9E47-DC571D455896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2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63" rIns="93150" bIns="46563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41" y="2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63" rIns="93150" bIns="46563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63" rIns="93150" bIns="46563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8829970"/>
            <a:ext cx="3037840" cy="46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63" rIns="93150" bIns="46563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41" y="8829970"/>
            <a:ext cx="3037840" cy="466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63" rIns="93150" bIns="46563" anchor="b" anchorCtr="0">
            <a:noAutofit/>
          </a:bodyPr>
          <a:lstStyle/>
          <a:p>
            <a:pPr algn="r"/>
            <a:fld id="{00000000-1234-1234-1234-123412341234}" type="slidenum">
              <a:rPr lang="en-IN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IN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2371784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>
            <a:spLocks noGrp="1"/>
          </p:cNvSpPr>
          <p:nvPr>
            <p:ph type="body" idx="1"/>
          </p:nvPr>
        </p:nvSpPr>
        <p:spPr>
          <a:xfrm>
            <a:off x="701041" y="4473893"/>
            <a:ext cx="5608320" cy="3660458"/>
          </a:xfrm>
          <a:prstGeom prst="rect">
            <a:avLst/>
          </a:prstGeom>
        </p:spPr>
        <p:txBody>
          <a:bodyPr spcFirstLastPara="1" wrap="square" lIns="93150" tIns="46563" rIns="93150" bIns="46563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8212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32EE5-275F-DA47-97F0-F0B43FA7E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D391B6-1424-1E81-4DD3-A921BAE81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9F2287-066C-2737-2DAC-89CBECAA87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C84434-35E7-A147-8330-547415EE1A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4553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2D485-C505-7A49-194C-3E644A0E3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B214D-0503-7BAE-3995-3ECAAB385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06442-E2CC-A8B4-D01B-C136E05AC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1BE48-6A83-CD51-C59C-0150F70FA5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39302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67C5C-926E-C20C-A30E-BCC2837DB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F5A469-EC86-A5DC-A6F4-4177394E5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0F28A-E848-EC9D-DDBE-8D7FB396D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E60957-7A35-87F4-639C-7C2AFA422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2967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179B5-FB2D-35C9-BAED-29E264BE2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66BA6-88F6-D870-B666-4B5E21ED2B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3E34BB-9022-F4A4-3F62-C9A6A7EE54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94B1F-E307-A7A3-8DBE-721E1C506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3304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A88BA-8C2F-0310-A14E-A9726E7B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89013-2FD1-357E-38F7-1B29DB9A5A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A1A4A-919E-EF42-8EE1-6106AB288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A5653-04B1-FB3C-9136-D742CBC224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661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EDFF9-7D58-4DB2-C050-0B438CCFC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09D82-6E58-EB5D-6A8B-5BD022839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85501E-2C64-888F-9F09-DEC6F28C35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974A3-064C-14FF-C2AC-75AA59CFB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5022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44EC6-AB2C-166E-8D3A-911803618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F989EE-874A-B671-457F-B29028302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325432-9011-D3C0-F369-590F03D91B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143C7-9E26-7E98-4B79-616A5ABFE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DA485D-9C28-492F-AD32-62461BCC77F4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6245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4ab85a86d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4ab85a86d4_0_24:notes"/>
          <p:cNvSpPr txBox="1">
            <a:spLocks noGrp="1"/>
          </p:cNvSpPr>
          <p:nvPr>
            <p:ph type="body" idx="1"/>
          </p:nvPr>
        </p:nvSpPr>
        <p:spPr>
          <a:xfrm>
            <a:off x="701041" y="4473895"/>
            <a:ext cx="5608320" cy="3660610"/>
          </a:xfrm>
          <a:prstGeom prst="rect">
            <a:avLst/>
          </a:prstGeom>
        </p:spPr>
        <p:txBody>
          <a:bodyPr spcFirstLastPara="1" wrap="square" lIns="93150" tIns="46563" rIns="93150" bIns="46563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16" name="Google Shape;316;g34ab85a86d4_0_24:notes"/>
          <p:cNvSpPr txBox="1">
            <a:spLocks noGrp="1"/>
          </p:cNvSpPr>
          <p:nvPr>
            <p:ph type="sldNum" idx="12"/>
          </p:nvPr>
        </p:nvSpPr>
        <p:spPr>
          <a:xfrm>
            <a:off x="3970941" y="8829968"/>
            <a:ext cx="3037840" cy="466345"/>
          </a:xfrm>
          <a:prstGeom prst="rect">
            <a:avLst/>
          </a:prstGeom>
        </p:spPr>
        <p:txBody>
          <a:bodyPr spcFirstLastPara="1" wrap="square" lIns="93150" tIns="46563" rIns="93150" bIns="46563" anchor="b" anchorCtr="0">
            <a:noAutofit/>
          </a:bodyPr>
          <a:lstStyle/>
          <a:p>
            <a:pPr algn="r"/>
            <a:fld id="{00000000-1234-1234-1234-123412341234}" type="slidenum">
              <a:rPr lang="en-IN"/>
              <a:pPr algn="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825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5" name="Google Shape;25;p6"/>
          <p:cNvSpPr/>
          <p:nvPr/>
        </p:nvSpPr>
        <p:spPr>
          <a:xfrm>
            <a:off x="0" y="6553401"/>
            <a:ext cx="9800704" cy="92264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4" name="Google Shape;7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" name="Google Shape;15;p5"/>
          <p:cNvSpPr/>
          <p:nvPr/>
        </p:nvSpPr>
        <p:spPr>
          <a:xfrm>
            <a:off x="0" y="744551"/>
            <a:ext cx="9800704" cy="92264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5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653145" y="319967"/>
            <a:ext cx="1848214" cy="70381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/>
          <p:nvPr/>
        </p:nvSpPr>
        <p:spPr>
          <a:xfrm>
            <a:off x="11501359" y="744551"/>
            <a:ext cx="685783" cy="92264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5"/>
          <p:cNvSpPr/>
          <p:nvPr/>
        </p:nvSpPr>
        <p:spPr>
          <a:xfrm>
            <a:off x="0" y="6553401"/>
            <a:ext cx="9800704" cy="92264"/>
          </a:xfrm>
          <a:prstGeom prst="rect">
            <a:avLst/>
          </a:prstGeom>
          <a:solidFill>
            <a:srgbClr val="FFD966"/>
          </a:solidFill>
          <a:ln w="12700" cap="flat" cmpd="sng">
            <a:solidFill>
              <a:srgbClr val="FFD96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>
            <a:spLocks noGrp="1"/>
          </p:cNvSpPr>
          <p:nvPr>
            <p:ph type="title"/>
          </p:nvPr>
        </p:nvSpPr>
        <p:spPr>
          <a:xfrm>
            <a:off x="606581" y="457200"/>
            <a:ext cx="6219731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Calibri"/>
              <a:buNone/>
            </a:pPr>
            <a:br>
              <a:rPr lang="en-IN" sz="3200" b="1" dirty="0">
                <a:solidFill>
                  <a:schemeClr val="accent4"/>
                </a:solidFill>
              </a:rPr>
            </a:br>
            <a:br>
              <a:rPr lang="en-IN" sz="3200" b="1" dirty="0">
                <a:solidFill>
                  <a:schemeClr val="accent4"/>
                </a:solidFill>
              </a:rPr>
            </a:br>
            <a:br>
              <a:rPr lang="en-IN" sz="3200" b="1" dirty="0">
                <a:solidFill>
                  <a:schemeClr val="accent4"/>
                </a:solidFill>
              </a:rPr>
            </a:br>
            <a:br>
              <a:rPr lang="en-IN" sz="3200" b="1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IN" sz="3200" b="1" dirty="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ALL INDIA DISCOMS ASSOCIATION</a:t>
            </a:r>
            <a:endParaRPr sz="3200" b="1" dirty="0"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ct val="200000"/>
              <a:buFont typeface="Calibri"/>
              <a:buNone/>
            </a:pPr>
            <a:r>
              <a:rPr lang="en-IN" sz="2400" b="1" dirty="0">
                <a:solidFill>
                  <a:schemeClr val="accent4"/>
                </a:solidFill>
              </a:rPr>
              <a:t>                                          </a:t>
            </a:r>
            <a:endParaRPr sz="2400" b="1" dirty="0">
              <a:solidFill>
                <a:schemeClr val="accent4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37E263-098B-E118-5BAC-9DCE98ABC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4725910"/>
            <a:ext cx="3589082" cy="167489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Public Hearing – 03 December 2025</a:t>
            </a:r>
          </a:p>
          <a:p>
            <a:endParaRPr lang="en-IN" dirty="0"/>
          </a:p>
        </p:txBody>
      </p:sp>
      <p:sp>
        <p:nvSpPr>
          <p:cNvPr id="95" name="Google Shape;95;p1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b="1" dirty="0"/>
              <a:t>1</a:t>
            </a:r>
          </a:p>
        </p:txBody>
      </p:sp>
      <p:pic>
        <p:nvPicPr>
          <p:cNvPr id="96" name="Google Shape;96;p1" title="WhatsApp Image 2025-04-16 at 12.29.36 PM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9082" y="4725910"/>
            <a:ext cx="4001632" cy="163044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606582" y="1511930"/>
            <a:ext cx="6295348" cy="186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90000"/>
              </a:lnSpc>
            </a:pPr>
            <a:endParaRPr lang="en-US" sz="2800" b="1" kern="12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Public Hearing on CERC Proposal</a:t>
            </a:r>
          </a:p>
          <a:p>
            <a:pPr algn="ctr"/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“Determination of X-Value under DSM (2024 Regulations)”</a:t>
            </a:r>
          </a:p>
        </p:txBody>
      </p:sp>
      <p:pic>
        <p:nvPicPr>
          <p:cNvPr id="3074" name="Picture 2" descr="Renewable energy slide design featuring solar panels, wind turbines, and people cycling in front of eco-friendly houses.">
            <a:extLst>
              <a:ext uri="{FF2B5EF4-FFF2-40B4-BE49-F238E27FC236}">
                <a16:creationId xmlns:a16="http://schemas.microsoft.com/office/drawing/2014/main" id="{0004C093-2688-8027-8EA1-261FA0D007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8" r="-1028"/>
          <a:stretch/>
        </p:blipFill>
        <p:spPr bwMode="auto">
          <a:xfrm>
            <a:off x="7590714" y="997527"/>
            <a:ext cx="4536631" cy="5358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9E176-8F4E-400B-0E48-8D6BD3877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AC4A8A-A150-BA98-77DB-41831D98E0C7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BC2815A-75F7-0848-A23E-621EAC1D78BF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AIDA’s submission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9E0B910-4778-29B0-1429-6F758D347336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2F82933F-7AEC-A559-1E3E-568DD9907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5659"/>
            <a:ext cx="10515600" cy="1323908"/>
          </a:xfrm>
          <a:ln w="3175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IN" sz="2400" dirty="0"/>
              <a:t>CERC proposes trajectory for determination of value “X” for Wind &amp; Solar sellers under DSM Regulations 2024.</a:t>
            </a:r>
            <a:br>
              <a:rPr lang="en-IN" sz="2400" dirty="0"/>
            </a:br>
            <a:r>
              <a:rPr lang="en-US" sz="2400" dirty="0"/>
              <a:t>AIDA submitted its responses (</a:t>
            </a:r>
            <a:r>
              <a:rPr lang="en-US" sz="2000" i="1" dirty="0"/>
              <a:t>vide letter no. RA-11/AIDA-2025 on 3rd October, 2025</a:t>
            </a:r>
            <a:r>
              <a:rPr lang="en-US" sz="1600" i="1" dirty="0"/>
              <a:t>)</a:t>
            </a:r>
            <a:endParaRPr lang="en-IN" sz="2000" kern="12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846EA42-DA36-842E-F7CF-AD69A83C4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8833"/>
            <a:ext cx="5334000" cy="3858129"/>
          </a:xfrm>
          <a:ln w="31750"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CERC Proposal  </a:t>
            </a:r>
          </a:p>
          <a:p>
            <a:pPr marL="628650" indent="-514350">
              <a:lnSpc>
                <a:spcPct val="110000"/>
              </a:lnSpc>
              <a:buAutoNum type="arabicPeriod"/>
            </a:pPr>
            <a:r>
              <a:rPr lang="en-US" dirty="0"/>
              <a:t>For existing WS Projects: 5-year trajectory for reduction of X-Factor to zero (01.04.2026 to 31.03.2031)</a:t>
            </a:r>
          </a:p>
          <a:p>
            <a:pPr marL="628650" indent="-514350">
              <a:lnSpc>
                <a:spcPct val="110000"/>
              </a:lnSpc>
              <a:buAutoNum type="arabicPeriod"/>
            </a:pPr>
            <a:r>
              <a:rPr lang="en-US" dirty="0"/>
              <a:t>For New WS Projects: Treated at par with General Sellers on or after 01.04.2026.</a:t>
            </a:r>
          </a:p>
          <a:p>
            <a:pPr marL="628650" indent="-514350">
              <a:lnSpc>
                <a:spcPct val="110000"/>
              </a:lnSpc>
              <a:buAutoNum type="arabicPeriod"/>
            </a:pPr>
            <a:r>
              <a:rPr lang="en-IN" dirty="0"/>
              <a:t>No payment for over injection at or above system frequency of 50.05 Hz.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C817-3B34-7CA9-90F0-079C434103D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72200" y="2318833"/>
            <a:ext cx="5181600" cy="3858130"/>
          </a:xfrm>
          <a:ln w="31750">
            <a:solidFill>
              <a:schemeClr val="accent1"/>
            </a:solidFill>
          </a:ln>
        </p:spPr>
        <p:txBody>
          <a:bodyPr/>
          <a:lstStyle/>
          <a:p>
            <a:r>
              <a:rPr lang="en-US" sz="2200" b="1" dirty="0"/>
              <a:t>AIDA Submission</a:t>
            </a:r>
          </a:p>
          <a:p>
            <a:pPr marL="628650" indent="-514350">
              <a:buAutoNum type="arabicPeriod"/>
            </a:pPr>
            <a:r>
              <a:rPr lang="en-US" sz="2200" dirty="0"/>
              <a:t>Consider 3-year trajectory (01.04.2026 to 31.03.2029)</a:t>
            </a:r>
          </a:p>
          <a:p>
            <a:pPr marL="628650" indent="-514350">
              <a:buAutoNum type="arabicPeriod"/>
            </a:pPr>
            <a:endParaRPr lang="en-US" sz="2200" dirty="0"/>
          </a:p>
          <a:p>
            <a:pPr marL="628650" indent="-514350">
              <a:buAutoNum type="arabicPeriod"/>
            </a:pPr>
            <a:r>
              <a:rPr lang="en-US" sz="2200" dirty="0"/>
              <a:t>Agreed.</a:t>
            </a:r>
          </a:p>
          <a:p>
            <a:pPr marL="628650" indent="-514350">
              <a:buAutoNum type="arabicPeriod"/>
            </a:pPr>
            <a:endParaRPr lang="en-US" sz="2200" dirty="0"/>
          </a:p>
          <a:p>
            <a:pPr marL="628650" indent="-514350">
              <a:buAutoNum type="arabicPeriod"/>
            </a:pPr>
            <a:endParaRPr lang="en-US" sz="2200" dirty="0"/>
          </a:p>
          <a:p>
            <a:pPr marL="628650" indent="-514350">
              <a:buAutoNum type="arabicPeriod"/>
            </a:pPr>
            <a:r>
              <a:rPr lang="en-US" sz="2200" dirty="0"/>
              <a:t>Tighten step-wise frequency band to 50.02 Hz.</a:t>
            </a:r>
            <a:endParaRPr lang="en-IN" sz="2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EAB4A7-78A7-04FE-F7E6-56093A7308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115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5BD53-5F7B-C4B1-6D04-4371B75AC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B7D77B6-D744-7EFD-BB00-243082091AA8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53F787C-7C0A-AED4-2404-FAB5447060E5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X - Impact: Karnataka Example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642A657C-CB1F-A85B-EED0-927DBB60559D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968E1A-CC40-33AD-F253-F16394338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0925" y="1225486"/>
            <a:ext cx="7507599" cy="4951477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Study for Apr 2024 to Mar 2025 (%age Deviation)</a:t>
            </a:r>
          </a:p>
          <a:p>
            <a:pPr marL="114300" indent="0">
              <a:buNone/>
            </a:pPr>
            <a:endParaRPr lang="en-IN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A30303-6257-5A46-434C-F1DCD9B0FBB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229600" y="1225485"/>
            <a:ext cx="3124200" cy="4951478"/>
          </a:xfrm>
          <a:ln w="31750">
            <a:solidFill>
              <a:schemeClr val="accent1"/>
            </a:solidFill>
          </a:ln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b="1" dirty="0"/>
              <a:t>Actual deviation </a:t>
            </a:r>
            <a:r>
              <a:rPr lang="en-US" dirty="0"/>
              <a:t>is more than double</a:t>
            </a:r>
          </a:p>
          <a:p>
            <a:pPr>
              <a:buFontTx/>
              <a:buChar char="-"/>
            </a:pPr>
            <a:r>
              <a:rPr lang="en-IN" b="1" dirty="0"/>
              <a:t>No financial impact </a:t>
            </a:r>
            <a:r>
              <a:rPr lang="en-IN" dirty="0"/>
              <a:t>on WS sellers and hence not much initiative by developers</a:t>
            </a:r>
            <a:endParaRPr lang="en-US" dirty="0"/>
          </a:p>
          <a:p>
            <a:pPr>
              <a:buFontTx/>
              <a:buChar char="-"/>
            </a:pPr>
            <a:r>
              <a:rPr lang="en-IN" dirty="0"/>
              <a:t>Impacts </a:t>
            </a:r>
            <a:r>
              <a:rPr lang="en-IN" b="1" dirty="0"/>
              <a:t>grid security</a:t>
            </a:r>
          </a:p>
          <a:p>
            <a:pPr>
              <a:buFontTx/>
              <a:buChar char="-"/>
            </a:pPr>
            <a:r>
              <a:rPr lang="en-IN" dirty="0"/>
              <a:t> Requires </a:t>
            </a:r>
            <a:r>
              <a:rPr lang="en-IN" b="1" dirty="0"/>
              <a:t>additional TRAS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75CB13-1BCB-45EE-D94E-B3211550ADF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3</a:t>
            </a:fld>
            <a:endParaRPr lang="en-IN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23CAFFB-B494-E390-D7AB-7B4AE8C53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029099"/>
              </p:ext>
            </p:extLst>
          </p:nvPr>
        </p:nvGraphicFramePr>
        <p:xfrm>
          <a:off x="504497" y="2133600"/>
          <a:ext cx="6984125" cy="2590800"/>
        </p:xfrm>
        <a:graphic>
          <a:graphicData uri="http://schemas.openxmlformats.org/drawingml/2006/table">
            <a:tbl>
              <a:tblPr firstRow="1" bandRow="1">
                <a:tableStyleId>{84A53C67-6629-4B91-98F9-CEB0731F7E2F}</a:tableStyleId>
              </a:tblPr>
              <a:tblGrid>
                <a:gridCol w="1072055">
                  <a:extLst>
                    <a:ext uri="{9D8B030D-6E8A-4147-A177-3AD203B41FA5}">
                      <a16:colId xmlns:a16="http://schemas.microsoft.com/office/drawing/2014/main" val="377908362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992135921"/>
                    </a:ext>
                  </a:extLst>
                </a:gridCol>
                <a:gridCol w="1529255">
                  <a:extLst>
                    <a:ext uri="{9D8B030D-6E8A-4147-A177-3AD203B41FA5}">
                      <a16:colId xmlns:a16="http://schemas.microsoft.com/office/drawing/2014/main" val="1756763558"/>
                    </a:ext>
                  </a:extLst>
                </a:gridCol>
                <a:gridCol w="1308538">
                  <a:extLst>
                    <a:ext uri="{9D8B030D-6E8A-4147-A177-3AD203B41FA5}">
                      <a16:colId xmlns:a16="http://schemas.microsoft.com/office/drawing/2014/main" val="2203927287"/>
                    </a:ext>
                  </a:extLst>
                </a:gridCol>
                <a:gridCol w="1702677">
                  <a:extLst>
                    <a:ext uri="{9D8B030D-6E8A-4147-A177-3AD203B41FA5}">
                      <a16:colId xmlns:a16="http://schemas.microsoft.com/office/drawing/2014/main" val="4292595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DAM</a:t>
                      </a:r>
                      <a:endParaRPr lang="en-IN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Intra-Day</a:t>
                      </a:r>
                      <a:endParaRPr lang="en-IN" sz="2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36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Available Capacity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Scheduled Capacity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Available Capacity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Scheduled Capacity</a:t>
                      </a:r>
                      <a:endParaRPr lang="en-IN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26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Wind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26.77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60.64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6.82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37.27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23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Solar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2.62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37.52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0.97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33.21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6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Hybrid WS</a:t>
                      </a:r>
                      <a:endParaRPr lang="en-IN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19.38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67.55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4.47</a:t>
                      </a:r>
                      <a:endParaRPr lang="en-IN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45.76</a:t>
                      </a:r>
                      <a:endParaRPr lang="en-IN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7724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430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7B63A-C2DF-19AA-4887-E59484A0A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91D3DD9-8321-D81E-C8D2-7995BC35DB87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F99B5C8-7975-62F8-E500-C67B46D4F8FC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Rapid Improvement in Weather Forecasting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629C3DC3-6FFC-1119-AF5D-205B4041DD24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C014D1D-BA0F-B41C-05F9-48D314128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25485"/>
            <a:ext cx="3709086" cy="4951477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14300" indent="0" algn="just">
              <a:buNone/>
            </a:pPr>
            <a:endParaRPr lang="en-US" dirty="0"/>
          </a:p>
          <a:p>
            <a:pPr marL="114300" indent="0" algn="just">
              <a:buNone/>
            </a:pPr>
            <a:endParaRPr lang="en-US" dirty="0"/>
          </a:p>
          <a:p>
            <a:pPr marL="114300" indent="0" algn="just">
              <a:buNone/>
            </a:pPr>
            <a:r>
              <a:rPr lang="en-US" dirty="0"/>
              <a:t>A Statement given by Hon’ble Union Minister of State (Independent Charge) for Science &amp; Technology and Earth Science in Rajya Sabha on 5th Dec 2024</a:t>
            </a:r>
            <a:endParaRPr lang="en-IN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22BA4AA-0F0E-5B55-EC55-CD41FC57681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47287" y="1225485"/>
            <a:ext cx="6806514" cy="4951478"/>
          </a:xfrm>
          <a:ln w="31750">
            <a:solidFill>
              <a:schemeClr val="accent1"/>
            </a:solidFill>
          </a:ln>
        </p:spPr>
        <p:txBody>
          <a:bodyPr/>
          <a:lstStyle/>
          <a:p>
            <a:pPr marL="114300" indent="0" algn="just">
              <a:buNone/>
            </a:pPr>
            <a:endParaRPr lang="en-US" dirty="0"/>
          </a:p>
          <a:p>
            <a:pPr algn="just">
              <a:buFontTx/>
              <a:buChar char="-"/>
            </a:pPr>
            <a:r>
              <a:rPr lang="en-US" dirty="0"/>
              <a:t>There has been </a:t>
            </a:r>
            <a:r>
              <a:rPr lang="en-US" b="1" dirty="0"/>
              <a:t>40 to 50 percent improvement </a:t>
            </a:r>
            <a:r>
              <a:rPr lang="en-US" dirty="0"/>
              <a:t>in the forecast accuracy of all weather events</a:t>
            </a:r>
            <a:endParaRPr lang="en-IN" dirty="0"/>
          </a:p>
          <a:p>
            <a:pPr algn="just">
              <a:buFontTx/>
              <a:buChar char="-"/>
            </a:pPr>
            <a:r>
              <a:rPr lang="en-US" dirty="0"/>
              <a:t>Ministry </a:t>
            </a:r>
            <a:r>
              <a:rPr lang="en-US" b="1" dirty="0"/>
              <a:t>continuously enhances and upgrades </a:t>
            </a:r>
            <a:r>
              <a:rPr lang="en-US" dirty="0"/>
              <a:t>meteorological observations, communications, modelling tools, and forecasting systems</a:t>
            </a:r>
          </a:p>
          <a:p>
            <a:pPr algn="just">
              <a:buFontTx/>
              <a:buChar char="-"/>
            </a:pPr>
            <a:r>
              <a:rPr lang="en-US" dirty="0"/>
              <a:t>IMD </a:t>
            </a:r>
            <a:r>
              <a:rPr lang="en-US" b="1" dirty="0"/>
              <a:t>uses latest tools and technologies </a:t>
            </a:r>
            <a:r>
              <a:rPr lang="en-US" dirty="0"/>
              <a:t>to predict severe weather events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A41ECB-675B-8BAA-ABC3-BCE0AF6FB98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321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26FB7-1D44-9AB6-2F8E-85F88908C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8C42011-A1A6-6CCA-F4C1-4F44AC592F41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EF2832-2521-64EC-6B02-264D955B465F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MSEDCL: Demand forecasting &amp; the Grid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5180DE00-BD03-49B4-D0A5-645B776CE9F9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F078555-90F5-6992-E2A5-F9CA16562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25485"/>
            <a:ext cx="5334000" cy="4951477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628650" indent="-514350" algn="just">
              <a:buAutoNum type="arabicPeriod"/>
            </a:pPr>
            <a:r>
              <a:rPr lang="en-US" dirty="0"/>
              <a:t>Demand forecasting too depends on weather data</a:t>
            </a:r>
          </a:p>
          <a:p>
            <a:pPr marL="1085850" lvl="1" indent="-514350" algn="just">
              <a:buAutoNum type="arabicPeriod"/>
            </a:pPr>
            <a:r>
              <a:rPr lang="en-US" dirty="0"/>
              <a:t>Deviation limit: 0.83 % (Peak Demand= 30GW; Deviation Volume limit= 250MW)</a:t>
            </a:r>
          </a:p>
          <a:p>
            <a:pPr marL="628650" indent="-514350" algn="just">
              <a:buAutoNum type="arabicPeriod"/>
            </a:pPr>
            <a:r>
              <a:rPr lang="en-US" dirty="0"/>
              <a:t>Forecasting Accuracy Level for Apr 23 to Mar 24:</a:t>
            </a:r>
          </a:p>
          <a:p>
            <a:pPr marL="1085850" lvl="1" indent="-514350" algn="just">
              <a:buAutoNum type="arabicPeriod"/>
            </a:pPr>
            <a:r>
              <a:rPr lang="en-US" dirty="0"/>
              <a:t>Tolerance Band: +/- 10% (Solar); +/-15% (Wind)</a:t>
            </a:r>
          </a:p>
          <a:p>
            <a:pPr marL="1085850" lvl="1" indent="-514350" algn="just">
              <a:buAutoNum type="arabicPeriod"/>
            </a:pPr>
            <a:r>
              <a:rPr lang="en-US" dirty="0"/>
              <a:t>Accuracy level below 10%: </a:t>
            </a:r>
          </a:p>
          <a:p>
            <a:pPr marL="1543050" lvl="2" indent="-514350" algn="just">
              <a:buAutoNum type="arabicPeriod"/>
            </a:pPr>
            <a:r>
              <a:rPr lang="en-US" dirty="0"/>
              <a:t>Solar average: 73.5%</a:t>
            </a:r>
          </a:p>
          <a:p>
            <a:pPr marL="1543050" lvl="2" indent="-514350" algn="just">
              <a:buAutoNum type="arabicPeriod"/>
            </a:pPr>
            <a:r>
              <a:rPr lang="en-US" dirty="0"/>
              <a:t>Wind average: 67.5%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CB8706F-5410-6C7D-4DA4-BDE30752D31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523018" y="1225485"/>
            <a:ext cx="3830782" cy="4951478"/>
          </a:xfrm>
          <a:ln w="31750"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algn="just">
              <a:buFontTx/>
              <a:buChar char="-"/>
            </a:pPr>
            <a:r>
              <a:rPr lang="en-US" sz="2600" dirty="0"/>
              <a:t>With same set of weather data, </a:t>
            </a:r>
            <a:r>
              <a:rPr lang="en-US" sz="2600" b="1" dirty="0"/>
              <a:t>if Discoms are required</a:t>
            </a:r>
            <a:r>
              <a:rPr lang="en-US" sz="2600" dirty="0"/>
              <a:t> to forecast below 1% error, the WS also should do</a:t>
            </a:r>
          </a:p>
          <a:p>
            <a:pPr algn="just">
              <a:buFontTx/>
              <a:buChar char="-"/>
            </a:pPr>
            <a:r>
              <a:rPr lang="en-US" sz="2600" dirty="0"/>
              <a:t>The mismatch creates </a:t>
            </a:r>
            <a:r>
              <a:rPr lang="en-US" sz="2600" b="1" dirty="0"/>
              <a:t>difficulties for Discoms</a:t>
            </a:r>
            <a:r>
              <a:rPr lang="en-US" sz="2600" dirty="0"/>
              <a:t> in load forecasting, planning resource adequacy,  scheduling and maintaining grid security at state level</a:t>
            </a:r>
          </a:p>
          <a:p>
            <a:pPr lvl="1" algn="just">
              <a:buFontTx/>
              <a:buChar char="-"/>
            </a:pPr>
            <a:r>
              <a:rPr lang="en-US" sz="2300" dirty="0"/>
              <a:t>Ramping up and down of thermal stations</a:t>
            </a:r>
          </a:p>
          <a:p>
            <a:pPr lvl="1" algn="just">
              <a:buFontTx/>
              <a:buChar char="-"/>
            </a:pPr>
            <a:r>
              <a:rPr lang="en-US" sz="2300" dirty="0"/>
              <a:t>Curtailment of own RE sources</a:t>
            </a:r>
          </a:p>
          <a:p>
            <a:pPr lvl="1" algn="just">
              <a:buFontTx/>
              <a:buChar char="-"/>
            </a:pPr>
            <a:r>
              <a:rPr lang="en-US" sz="2300" dirty="0"/>
              <a:t>Higher incremental cost</a:t>
            </a:r>
          </a:p>
          <a:p>
            <a:pPr algn="just">
              <a:buFontTx/>
              <a:buChar char="-"/>
            </a:pPr>
            <a:r>
              <a:rPr lang="en-US" sz="2600" dirty="0"/>
              <a:t>With technology availability, </a:t>
            </a:r>
            <a:r>
              <a:rPr lang="en-US" sz="2600" b="1" dirty="0"/>
              <a:t>accuracy level is enhancing </a:t>
            </a:r>
            <a:r>
              <a:rPr lang="en-US" sz="2600" dirty="0"/>
              <a:t>at rapid pace</a:t>
            </a:r>
          </a:p>
          <a:p>
            <a:pPr algn="just">
              <a:buFontTx/>
              <a:buChar char="-"/>
            </a:pP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65A0F9D-9709-D2E1-D767-E44C70AEDA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5</a:t>
            </a:fld>
            <a:endParaRPr lang="en-IN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B309F6A-F491-B125-9081-CF5920CB557F}"/>
              </a:ext>
            </a:extLst>
          </p:cNvPr>
          <p:cNvSpPr/>
          <p:nvPr/>
        </p:nvSpPr>
        <p:spPr>
          <a:xfrm>
            <a:off x="6358405" y="3352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8697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3356F-5430-C679-7E8D-F27EEA57F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DD29E37-9216-89BD-C36A-70DA808FDAE3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33927C-DAD6-F3FE-B4AE-AFF12C1BF1FC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A</a:t>
            </a:r>
            <a:r>
              <a:rPr lang="en-IN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 Dominant player with Matured technology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6FDB997A-0C8D-95BC-616D-AEDDA0274356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7B16929-BA33-F254-B21E-AC1565EE7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25485"/>
            <a:ext cx="5334000" cy="4951477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dirty="0"/>
              <a:t>  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93002C7-56E3-699B-6CE9-C3E98D81E17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172200" y="1225485"/>
            <a:ext cx="5181600" cy="4951478"/>
          </a:xfrm>
          <a:ln w="31750">
            <a:solidFill>
              <a:schemeClr val="accent1"/>
            </a:solidFill>
          </a:ln>
        </p:spPr>
        <p:txBody>
          <a:bodyPr/>
          <a:lstStyle/>
          <a:p>
            <a:pPr marL="114300" indent="0">
              <a:buNone/>
            </a:pPr>
            <a:r>
              <a:rPr lang="en-US" dirty="0"/>
              <a:t>  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9F99D4-98A6-EB00-054A-864AE7EF2B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6</a:t>
            </a:fld>
            <a:endParaRPr lang="en-IN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23C0D95-34E3-F774-CBB3-39547CE3C2A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4236018"/>
              </p:ext>
            </p:extLst>
          </p:nvPr>
        </p:nvGraphicFramePr>
        <p:xfrm>
          <a:off x="953814" y="1225485"/>
          <a:ext cx="5102772" cy="4951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805A478-1B45-F6B6-880F-B84141E337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9580123"/>
              </p:ext>
            </p:extLst>
          </p:nvPr>
        </p:nvGraphicFramePr>
        <p:xfrm>
          <a:off x="6287814" y="1225485"/>
          <a:ext cx="4950372" cy="4951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549855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5D174-5E0F-68AD-5C18-BF6EBBDC1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0926CF-5090-EF38-0E7C-B1CA0292EEF2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B74BF7E-8782-039C-C2E7-93670110AD08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chemeClr val="accent4"/>
                </a:solidFill>
                <a:cs typeface="Calibri" panose="020F0502020204030204" pitchFamily="34" charset="0"/>
              </a:rPr>
              <a:t>Aggregation at Pooling station by WS Sellers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FA1ECD20-9605-010E-DCBC-B8CD468396A1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10A7F6C-5CB1-C902-342E-5C887FD987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533" y="1225485"/>
            <a:ext cx="7541757" cy="4951477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14300" indent="0" algn="just">
              <a:buNone/>
            </a:pPr>
            <a:r>
              <a:rPr lang="en-US" dirty="0"/>
              <a:t>Grid India Study on Aggregation of WS Sellers at a Pooling Station through Qualified Co-ordination Agency (QCA)  </a:t>
            </a:r>
            <a:r>
              <a:rPr lang="en-US" sz="2400" dirty="0"/>
              <a:t>( period: 16.09.24 to 29.06.25)</a:t>
            </a:r>
          </a:p>
          <a:p>
            <a:pPr marL="114300" indent="0" algn="just">
              <a:buNone/>
            </a:pPr>
            <a:endParaRPr lang="en-US" sz="2400" dirty="0"/>
          </a:p>
          <a:p>
            <a:pPr marL="114300" indent="0" algn="just">
              <a:buNone/>
            </a:pPr>
            <a:endParaRPr lang="en-US" sz="2400" dirty="0"/>
          </a:p>
          <a:p>
            <a:pPr marL="114300" indent="0" algn="just">
              <a:buNone/>
            </a:pPr>
            <a:endParaRPr lang="en-US" sz="2400" dirty="0"/>
          </a:p>
          <a:p>
            <a:pPr marL="114300" indent="0" algn="just">
              <a:buNone/>
            </a:pPr>
            <a:endParaRPr lang="en-US" sz="2400" dirty="0"/>
          </a:p>
          <a:p>
            <a:pPr marL="114300" indent="0" algn="just">
              <a:buNone/>
            </a:pPr>
            <a:endParaRPr lang="en-US" sz="2400" dirty="0"/>
          </a:p>
          <a:p>
            <a:pPr marL="628650" indent="-514350" algn="just">
              <a:buFont typeface="Arial"/>
              <a:buAutoNum type="arabicPeriod"/>
            </a:pPr>
            <a:endParaRPr lang="en-IN" dirty="0"/>
          </a:p>
          <a:p>
            <a:pPr marL="628650" indent="-514350" algn="just">
              <a:buAutoNum type="arabicPeriod"/>
            </a:pPr>
            <a:endParaRPr lang="en-IN" dirty="0"/>
          </a:p>
          <a:p>
            <a:pPr marL="628650" indent="-514350" algn="just">
              <a:buAutoNum type="arabicPeriod"/>
            </a:pPr>
            <a:endParaRPr lang="en-IN" dirty="0"/>
          </a:p>
          <a:p>
            <a:pPr marL="114300" indent="0">
              <a:buNone/>
            </a:pPr>
            <a:endParaRPr lang="en-IN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C44EB31-06B3-003B-66B9-26F0F549D5A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9096703" y="1225485"/>
            <a:ext cx="2257095" cy="4951478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en-US" sz="2400" dirty="0"/>
              <a:t>Reduced Deviation</a:t>
            </a:r>
          </a:p>
          <a:p>
            <a:pPr algn="just">
              <a:buFontTx/>
              <a:buChar char="-"/>
            </a:pPr>
            <a:r>
              <a:rPr lang="en-US" sz="2400" dirty="0"/>
              <a:t>Reduced payable DSM Charges</a:t>
            </a:r>
          </a:p>
          <a:p>
            <a:pPr algn="just">
              <a:buFontTx/>
              <a:buChar char="-"/>
            </a:pPr>
            <a:r>
              <a:rPr lang="en-US" sz="2400" dirty="0"/>
              <a:t>More plants joining will further reduce DSM charges</a:t>
            </a:r>
            <a:endParaRPr lang="en-IN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DB460E-9F8D-BD80-BCCC-787B0F7CD97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7</a:t>
            </a:fld>
            <a:endParaRPr lang="en-IN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A822EA7-739F-39F3-ABF3-9B73CE867EA5}"/>
              </a:ext>
            </a:extLst>
          </p:cNvPr>
          <p:cNvSpPr/>
          <p:nvPr/>
        </p:nvSpPr>
        <p:spPr>
          <a:xfrm>
            <a:off x="8118295" y="327593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0F4AD68-8079-0919-4D78-B26E900E13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5593251"/>
              </p:ext>
            </p:extLst>
          </p:nvPr>
        </p:nvGraphicFramePr>
        <p:xfrm>
          <a:off x="643598" y="3518247"/>
          <a:ext cx="7009029" cy="2194560"/>
        </p:xfrm>
        <a:graphic>
          <a:graphicData uri="http://schemas.openxmlformats.org/drawingml/2006/table">
            <a:tbl>
              <a:tblPr firstRow="1" bandRow="1">
                <a:tableStyleId>{84A53C67-6629-4B91-98F9-CEB0731F7E2F}</a:tableStyleId>
              </a:tblPr>
              <a:tblGrid>
                <a:gridCol w="1038825">
                  <a:extLst>
                    <a:ext uri="{9D8B030D-6E8A-4147-A177-3AD203B41FA5}">
                      <a16:colId xmlns:a16="http://schemas.microsoft.com/office/drawing/2014/main" val="1104338364"/>
                    </a:ext>
                  </a:extLst>
                </a:gridCol>
                <a:gridCol w="1394514">
                  <a:extLst>
                    <a:ext uri="{9D8B030D-6E8A-4147-A177-3AD203B41FA5}">
                      <a16:colId xmlns:a16="http://schemas.microsoft.com/office/drawing/2014/main" val="402734763"/>
                    </a:ext>
                  </a:extLst>
                </a:gridCol>
                <a:gridCol w="2287845">
                  <a:extLst>
                    <a:ext uri="{9D8B030D-6E8A-4147-A177-3AD203B41FA5}">
                      <a16:colId xmlns:a16="http://schemas.microsoft.com/office/drawing/2014/main" val="3439964237"/>
                    </a:ext>
                  </a:extLst>
                </a:gridCol>
                <a:gridCol w="2287845">
                  <a:extLst>
                    <a:ext uri="{9D8B030D-6E8A-4147-A177-3AD203B41FA5}">
                      <a16:colId xmlns:a16="http://schemas.microsoft.com/office/drawing/2014/main" val="1714495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dirty="0"/>
                        <a:t>RE Type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Plants Nos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Savings at X=100</a:t>
                      </a:r>
                      <a:endParaRPr lang="en-IN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Savings at X=0</a:t>
                      </a:r>
                      <a:endParaRPr lang="en-IN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9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Solar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25.84 %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21.13 %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54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67 %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49 %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6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Wind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19.95 %</a:t>
                      </a:r>
                      <a:endParaRPr lang="en-IN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8.30%</a:t>
                      </a:r>
                      <a:endParaRPr lang="en-IN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26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011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76FBF-DDD6-3397-3B60-8C97761DC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4070ED5-5ABB-93E2-3D90-62076BC02E93}"/>
              </a:ext>
            </a:extLst>
          </p:cNvPr>
          <p:cNvSpPr txBox="1">
            <a:spLocks/>
          </p:cNvSpPr>
          <p:nvPr/>
        </p:nvSpPr>
        <p:spPr>
          <a:xfrm>
            <a:off x="372533" y="976393"/>
            <a:ext cx="11446933" cy="5568340"/>
          </a:xfrm>
          <a:prstGeom prst="rect">
            <a:avLst/>
          </a:prstGeom>
        </p:spPr>
        <p:txBody>
          <a:bodyPr>
            <a:noAutofit/>
          </a:bodyPr>
          <a:lstStyle>
            <a:lvl1pPr marL="243848" indent="-243848" algn="l" defTabSz="975390" rtl="0" eaLnBrk="1" latinLnBrk="0" hangingPunct="1">
              <a:lnSpc>
                <a:spcPct val="90000"/>
              </a:lnSpc>
              <a:spcBef>
                <a:spcPts val="1067"/>
              </a:spcBef>
              <a:buFont typeface="Arial" panose="020B0604020202020204" pitchFamily="34" charset="0"/>
              <a:buChar char="•"/>
              <a:defRPr sz="29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154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5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38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21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06933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62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8232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70019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714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45410" indent="-243848" algn="l" defTabSz="975390" rtl="0" eaLnBrk="1" latinLnBrk="0" hangingPunct="1">
              <a:lnSpc>
                <a:spcPct val="90000"/>
              </a:lnSpc>
              <a:spcBef>
                <a:spcPts val="533"/>
              </a:spcBef>
              <a:buFont typeface="Arial" panose="020B0604020202020204" pitchFamily="34" charset="0"/>
              <a:buChar char="•"/>
              <a:defRPr sz="19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IN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IN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N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Bef>
                <a:spcPts val="600"/>
              </a:spcBef>
              <a:buSzPts val="1000"/>
              <a:tabLst>
                <a:tab pos="457200" algn="l"/>
              </a:tabLst>
            </a:pPr>
            <a:endParaRPr lang="en-IN" sz="1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EBF8475-F3AD-ED32-2BE9-FE15E6B416AA}"/>
              </a:ext>
            </a:extLst>
          </p:cNvPr>
          <p:cNvSpPr txBox="1">
            <a:spLocks/>
          </p:cNvSpPr>
          <p:nvPr/>
        </p:nvSpPr>
        <p:spPr>
          <a:xfrm>
            <a:off x="135467" y="313267"/>
            <a:ext cx="9162442" cy="4930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B050"/>
                </a:solidFill>
                <a:cs typeface="Calibri" panose="020F0502020204030204" pitchFamily="34" charset="0"/>
              </a:rPr>
              <a:t>Summary</a:t>
            </a:r>
            <a:endParaRPr lang="en-IN" sz="2800" b="1" dirty="0">
              <a:solidFill>
                <a:srgbClr val="00B050"/>
              </a:solidFill>
              <a:cs typeface="Calibri" panose="020F0502020204030204" pitchFamily="34" charset="0"/>
            </a:endParaRPr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925E981D-5D9D-DC38-4110-87378FD84D47}"/>
              </a:ext>
            </a:extLst>
          </p:cNvPr>
          <p:cNvSpPr txBox="1">
            <a:spLocks/>
          </p:cNvSpPr>
          <p:nvPr/>
        </p:nvSpPr>
        <p:spPr>
          <a:xfrm>
            <a:off x="10610660" y="6356350"/>
            <a:ext cx="905348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08D429-DEFC-2DC3-F089-1D5F9831E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25485"/>
            <a:ext cx="6638964" cy="4951477"/>
          </a:xfrm>
          <a:ln w="317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628650" indent="-514350" algn="just">
              <a:buAutoNum type="arabicPeriod"/>
            </a:pPr>
            <a:r>
              <a:rPr lang="en-US" sz="2400" dirty="0"/>
              <a:t>Weather forecasting is NOT dependent on age of the plants but forecasting technology available and used</a:t>
            </a:r>
          </a:p>
          <a:p>
            <a:pPr marL="628650" indent="-514350" algn="just">
              <a:buAutoNum type="arabicPeriod"/>
            </a:pPr>
            <a:r>
              <a:rPr lang="en-US" sz="2400" dirty="0"/>
              <a:t>Enough time given to the developers: being discussed since 2017</a:t>
            </a:r>
          </a:p>
          <a:p>
            <a:pPr marL="628650" indent="-514350">
              <a:buAutoNum type="arabicPeriod"/>
            </a:pPr>
            <a:r>
              <a:rPr lang="en-IN" sz="2400" dirty="0"/>
              <a:t>Adds cost to Discoms and thus end consumers</a:t>
            </a:r>
          </a:p>
          <a:p>
            <a:pPr marL="1085850" lvl="1" indent="-514350">
              <a:buAutoNum type="arabicPeriod"/>
            </a:pPr>
            <a:r>
              <a:rPr lang="en-IN" sz="2000" dirty="0"/>
              <a:t>Larger relaxation means more AS need</a:t>
            </a:r>
          </a:p>
          <a:p>
            <a:pPr marL="1085850" lvl="1" indent="-514350">
              <a:buAutoNum type="arabicPeriod"/>
            </a:pPr>
            <a:r>
              <a:rPr lang="en-IN" sz="2000" dirty="0"/>
              <a:t>Marginal AS providers are costlier</a:t>
            </a:r>
          </a:p>
          <a:p>
            <a:pPr marL="628650" indent="-514350">
              <a:buFont typeface="Arial"/>
              <a:buAutoNum type="arabicPeriod"/>
            </a:pPr>
            <a:r>
              <a:rPr lang="en-US" sz="2400" dirty="0"/>
              <a:t>A grown-up &amp; matured technology should be allowed to walk and compete</a:t>
            </a:r>
          </a:p>
          <a:p>
            <a:pPr marL="628650" indent="-514350">
              <a:buAutoNum type="arabicPeriod"/>
            </a:pPr>
            <a:r>
              <a:rPr lang="en-IN" sz="2400" dirty="0"/>
              <a:t>With rising RE penetration, Grid is at Risk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5417234-D3DC-2B7C-6C97-CFE09F34BBC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765628" y="1225485"/>
            <a:ext cx="2588172" cy="4951478"/>
          </a:xfrm>
          <a:ln w="31750">
            <a:solidFill>
              <a:schemeClr val="accent1"/>
            </a:solidFill>
          </a:ln>
        </p:spPr>
        <p:txBody>
          <a:bodyPr/>
          <a:lstStyle/>
          <a:p>
            <a:pPr algn="just">
              <a:buFontTx/>
              <a:buChar char="-"/>
            </a:pPr>
            <a:r>
              <a:rPr lang="en-US" sz="2400" dirty="0"/>
              <a:t>Make DSM provisions for WS at par with Conventional plants</a:t>
            </a:r>
          </a:p>
          <a:p>
            <a:pPr algn="just">
              <a:buFontTx/>
              <a:buChar char="-"/>
            </a:pPr>
            <a:r>
              <a:rPr lang="en-US" sz="2400" dirty="0"/>
              <a:t>Push for better forecasting technology</a:t>
            </a:r>
          </a:p>
          <a:p>
            <a:pPr algn="just">
              <a:buFontTx/>
              <a:buChar char="-"/>
            </a:pPr>
            <a:r>
              <a:rPr lang="en-US" sz="2400" dirty="0"/>
              <a:t>Push to more aggregation through QCA</a:t>
            </a:r>
          </a:p>
          <a:p>
            <a:pPr marL="114300" indent="0" algn="just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99BBB9-9306-730B-15A5-A0C9EAD7BB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mtClean="0"/>
              <a:t>8</a:t>
            </a:fld>
            <a:endParaRPr lang="en-IN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C0690C65-62F8-66DB-F651-B5B34320AEEA}"/>
              </a:ext>
            </a:extLst>
          </p:cNvPr>
          <p:cNvSpPr/>
          <p:nvPr/>
        </p:nvSpPr>
        <p:spPr>
          <a:xfrm>
            <a:off x="7632192" y="327593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965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4ab85a86d4_0_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1150057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b="1" dirty="0">
                <a:solidFill>
                  <a:srgbClr val="00B0F0"/>
                </a:solidFill>
                <a:latin typeface="+mn-lt"/>
              </a:rPr>
              <a:t>THANK YOU</a:t>
            </a:r>
            <a:endParaRPr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04F7F-2251-A046-310E-28B82569A5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779414"/>
            <a:ext cx="9702297" cy="1991762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tx1"/>
                </a:solidFill>
              </a:rPr>
              <a:t>ALL INDIA DISCOMS ASSOCIATION</a:t>
            </a:r>
          </a:p>
          <a:p>
            <a:pPr marL="50800" indent="0"/>
            <a:r>
              <a:rPr lang="en-US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CBIP Building, Malcha Marg, Chanakyapuri, New Delhi-110021</a:t>
            </a:r>
          </a:p>
          <a:p>
            <a:pPr marL="50800" indent="0"/>
            <a:r>
              <a:rPr lang="en-US" sz="1600" b="1" i="0" dirty="0">
                <a:solidFill>
                  <a:srgbClr val="00B050"/>
                </a:solidFill>
                <a:effectLst/>
                <a:latin typeface="Open Sans" panose="020B0606030504020204" pitchFamily="34" charset="0"/>
              </a:rPr>
              <a:t>Reach us at: </a:t>
            </a:r>
          </a:p>
          <a:p>
            <a:pPr marL="50800" indent="0"/>
            <a:r>
              <a:rPr lang="en-US" sz="1600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www.aida-india.org</a:t>
            </a:r>
          </a:p>
          <a:p>
            <a:endParaRPr lang="en-IN" dirty="0"/>
          </a:p>
        </p:txBody>
      </p:sp>
      <p:sp>
        <p:nvSpPr>
          <p:cNvPr id="319" name="Google Shape;319;g34ab85a86d4_0_2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dirty="0"/>
              <a:t>9</a:t>
            </a:r>
            <a:endParaRPr dirty="0"/>
          </a:p>
        </p:txBody>
      </p:sp>
      <p:pic>
        <p:nvPicPr>
          <p:cNvPr id="2" name="Picture 1" descr="A cartoon of a city&#10;&#10;Description automatically generated">
            <a:extLst>
              <a:ext uri="{FF2B5EF4-FFF2-40B4-BE49-F238E27FC236}">
                <a16:creationId xmlns:a16="http://schemas.microsoft.com/office/drawing/2014/main" id="{53746E1F-23A6-AE35-2A2E-70A436D6E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77" y="4653481"/>
            <a:ext cx="6077800" cy="18016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6567</TotalTime>
  <Words>648</Words>
  <Application>Microsoft Office PowerPoint</Application>
  <PresentationFormat>Widescreen</PresentationFormat>
  <Paragraphs>168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Courier New</vt:lpstr>
      <vt:lpstr>Open Sans</vt:lpstr>
      <vt:lpstr>Times New Roman</vt:lpstr>
      <vt:lpstr>Office Theme</vt:lpstr>
      <vt:lpstr>    ALL INDIA DISCOMS ASSOCIATION                                           </vt:lpstr>
      <vt:lpstr>CERC proposes trajectory for determination of value “X” for Wind &amp; Solar sellers under DSM Regulations 2024. AIDA submitted its responses (vide letter no. RA-11/AIDA-2025 on 3rd October, 2025)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INDIA DISCOMS ASSOCIATION</dc:title>
  <dc:creator>LENOVO</dc:creator>
  <cp:lastModifiedBy>Ravindra Kadam</cp:lastModifiedBy>
  <cp:revision>671</cp:revision>
  <cp:lastPrinted>2025-12-01T12:01:02Z</cp:lastPrinted>
  <dcterms:created xsi:type="dcterms:W3CDTF">2025-04-08T10:30:13Z</dcterms:created>
  <dcterms:modified xsi:type="dcterms:W3CDTF">2025-12-03T09:42:40Z</dcterms:modified>
</cp:coreProperties>
</file>